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notesMasterIdLst>
    <p:notesMasterId r:id="rId38"/>
  </p:notesMasterIdLst>
  <p:handoutMasterIdLst>
    <p:handoutMasterId r:id="rId39"/>
  </p:handoutMasterIdLst>
  <p:sldIdLst>
    <p:sldId id="352" r:id="rId2"/>
    <p:sldId id="353" r:id="rId3"/>
    <p:sldId id="470" r:id="rId4"/>
    <p:sldId id="453" r:id="rId5"/>
    <p:sldId id="480" r:id="rId6"/>
    <p:sldId id="357" r:id="rId7"/>
    <p:sldId id="436" r:id="rId8"/>
    <p:sldId id="359" r:id="rId9"/>
    <p:sldId id="474" r:id="rId10"/>
    <p:sldId id="476" r:id="rId11"/>
    <p:sldId id="468" r:id="rId12"/>
    <p:sldId id="460" r:id="rId13"/>
    <p:sldId id="488" r:id="rId14"/>
    <p:sldId id="463" r:id="rId15"/>
    <p:sldId id="477" r:id="rId16"/>
    <p:sldId id="490" r:id="rId17"/>
    <p:sldId id="331" r:id="rId18"/>
    <p:sldId id="484" r:id="rId19"/>
    <p:sldId id="302" r:id="rId20"/>
    <p:sldId id="485" r:id="rId21"/>
    <p:sldId id="492" r:id="rId22"/>
    <p:sldId id="491" r:id="rId23"/>
    <p:sldId id="493" r:id="rId24"/>
    <p:sldId id="494" r:id="rId25"/>
    <p:sldId id="443" r:id="rId26"/>
    <p:sldId id="496" r:id="rId27"/>
    <p:sldId id="497" r:id="rId28"/>
    <p:sldId id="498" r:id="rId29"/>
    <p:sldId id="499" r:id="rId30"/>
    <p:sldId id="500" r:id="rId31"/>
    <p:sldId id="501" r:id="rId32"/>
    <p:sldId id="334" r:id="rId33"/>
    <p:sldId id="275" r:id="rId34"/>
    <p:sldId id="431" r:id="rId35"/>
    <p:sldId id="457" r:id="rId36"/>
    <p:sldId id="262" r:id="rId37"/>
  </p:sldIdLst>
  <p:sldSz cx="9144000" cy="5143500" type="screen16x9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1A59"/>
    <a:srgbClr val="15050A"/>
    <a:srgbClr val="3333CC"/>
    <a:srgbClr val="CCFFFF"/>
    <a:srgbClr val="993300"/>
    <a:srgbClr val="FE2697"/>
    <a:srgbClr val="FAE2F3"/>
    <a:srgbClr val="FED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7" autoAdjust="0"/>
    <p:restoredTop sz="95551" autoAdjust="0"/>
  </p:normalViewPr>
  <p:slideViewPr>
    <p:cSldViewPr>
      <p:cViewPr>
        <p:scale>
          <a:sx n="60" d="100"/>
          <a:sy n="60" d="100"/>
        </p:scale>
        <p:origin x="-854" y="-13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6F008-6DB3-4F75-8F9B-2AC0C9DBFCF5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1C5C5-2489-4703-A9E2-A0DF892841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7713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ADC7E5C-2B55-46A2-A767-2A715D038B4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50B77A-A627-41BD-B46C-442334265E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2989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CV Presentation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440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Table 1: Simulation Parameters</a:t>
            </a:r>
            <a:r>
              <a:rPr lang="en-IN" baseline="0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71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(a)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83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(c)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9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 Based Least Square Localization (OLSL) Technique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44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Figure 1: Disasters in different forms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69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Figure 1.2: Applications of UAVs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16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GPS: Global Positional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52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029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02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(01)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34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50B77A-A627-41BD-B46C-442334265E3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70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F8C-23DF-48F4-A837-6AC9BA8AB00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4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E603-C453-4029-AC51-BBE861EC4191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5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64EC-694D-4C3D-8132-6DA6CAE27B9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1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32BC-9AEF-499B-AB2E-1E6D43C46C9A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B32C2-1B12-4566-BF86-DB95AF5086E8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EBC6-DA18-4869-A7B1-7BEDF08593FF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C3A-9A30-4F0F-8D89-5BE89E40AA55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3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102C-C755-44E7-B821-F9EF62FEEC6A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1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4887-C3E4-45A9-AED1-F8B12FD0F27C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9605-03AC-41D5-A6B6-668DAE9046C9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E7A7-980F-42FD-8589-0C151138E5FE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39339-DDC2-48D3-8CA6-A15D3DCC8D58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mdat.b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971550"/>
          </a:xfrm>
        </p:spPr>
        <p:txBody>
          <a:bodyPr>
            <a:noAutofit/>
          </a:bodyPr>
          <a:lstStyle/>
          <a:p>
            <a:r>
              <a:rPr lang="en-IN" sz="3600" b="1" cap="none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Approach for Precise Localization of Wireless Nodes in Unmanned Aerial Vehicle Assisted Wireless Networks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E:\VIT\VIT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4551"/>
            <a:ext cx="3733801" cy="10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C8829-3646-0749-F0FD-E189FA7EA5CA}"/>
              </a:ext>
            </a:extLst>
          </p:cNvPr>
          <p:cNvSpPr txBox="1"/>
          <p:nvPr/>
        </p:nvSpPr>
        <p:spPr>
          <a:xfrm>
            <a:off x="1752601" y="1047750"/>
            <a:ext cx="556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r>
              <a:rPr lang="en-IN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18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Neerukattu</a:t>
            </a:r>
            <a:r>
              <a:rPr lang="en-IN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Malyadri</a:t>
            </a:r>
            <a:r>
              <a:rPr lang="en-IN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Naidu</a:t>
            </a:r>
          </a:p>
          <a:p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Kondeti</a:t>
            </a:r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</a:t>
            </a:r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Kiran</a:t>
            </a:r>
          </a:p>
          <a:p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IN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Kodathala</a:t>
            </a:r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Anish Kumar Reddy</a:t>
            </a:r>
          </a:p>
          <a:p>
            <a:r>
              <a:rPr lang="en-IN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Tech ECE,</a:t>
            </a:r>
            <a:endParaRPr lang="en-IN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Electronics Engineering</a:t>
            </a:r>
            <a:r>
              <a:rPr lang="en-IN" sz="1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IN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73C8829-3646-0749-F0FD-E189FA7EA5CA}"/>
              </a:ext>
            </a:extLst>
          </p:cNvPr>
          <p:cNvSpPr txBox="1"/>
          <p:nvPr/>
        </p:nvSpPr>
        <p:spPr>
          <a:xfrm>
            <a:off x="0" y="27241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r>
              <a:rPr lang="en-IN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of:</a:t>
            </a:r>
            <a:endParaRPr lang="en-IN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73C8829-3646-0749-F0FD-E189FA7EA5CA}"/>
              </a:ext>
            </a:extLst>
          </p:cNvPr>
          <p:cNvSpPr txBox="1"/>
          <p:nvPr/>
        </p:nvSpPr>
        <p:spPr>
          <a:xfrm>
            <a:off x="0" y="3105150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r>
              <a:rPr lang="en-IN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Kalapraveen</a:t>
            </a:r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Bagadi</a:t>
            </a:r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Professor,</a:t>
            </a:r>
          </a:p>
          <a:p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Electronics Engineering (SENSE</a:t>
            </a:r>
            <a:r>
              <a:rPr lang="en-IN" sz="1800" dirty="0" smtClean="0">
                <a:solidFill>
                  <a:srgbClr val="F61A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800" dirty="0">
              <a:solidFill>
                <a:srgbClr val="F61A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30256"/>
            <a:ext cx="2705101" cy="42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55195"/>
            <a:ext cx="1371600" cy="50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73C8829-3646-0749-F0FD-E189FA7EA5CA}"/>
              </a:ext>
            </a:extLst>
          </p:cNvPr>
          <p:cNvSpPr txBox="1"/>
          <p:nvPr/>
        </p:nvSpPr>
        <p:spPr>
          <a:xfrm>
            <a:off x="4572000" y="314461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bg1"/>
                </a:solidFill>
                <a:latin typeface="SamsungOne 600C" panose="020B0706030303020204" pitchFamily="34" charset="0"/>
                <a:ea typeface="SamsungOne 600C" panose="020B0706030303020204" pitchFamily="34" charset="0"/>
              </a:defRPr>
            </a:lvl1pPr>
          </a:lstStyle>
          <a:p>
            <a:r>
              <a:rPr lang="en-IN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Satyakumar</a:t>
            </a:r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V.,</a:t>
            </a:r>
          </a:p>
          <a:p>
            <a:r>
              <a:rPr lang="en-I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R&amp;D Mentor,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Contd.</a:t>
            </a:r>
            <a:endParaRPr lang="en-IN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05973"/>
              </p:ext>
            </p:extLst>
          </p:nvPr>
        </p:nvGraphicFramePr>
        <p:xfrm>
          <a:off x="152400" y="571500"/>
          <a:ext cx="8915400" cy="4469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457"/>
                <a:gridCol w="1911743"/>
                <a:gridCol w="2743200"/>
              </a:tblGrid>
              <a:tr h="278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Article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and Year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28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S. K. Gharghan, R. Nordin, M. Ismail, J. A. Ali, “Accurate Wireless Sensor Localization Technique Based on Hybrid PSO-ANN Algorithm for Indoor and Outdoor Track Cycling”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IEEE Sensors Journal, 2016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OTs</a:t>
                      </a:r>
                      <a:r>
                        <a:rPr lang="en-IN" sz="1400" baseline="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and NN based </a:t>
                      </a: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Hybrid localization technique using FTAN. Provides better training for NNs.</a:t>
                      </a:r>
                      <a:r>
                        <a:rPr lang="en-IN" sz="1400" baseline="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Z. Gong, C. Li et. al., “Design, Analysis, and Field Testing of an Innovative Drone-Assisted Zero-Configuration Localization Framework for Wireless Sensor Networks”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IEEE Trans. on </a:t>
                      </a:r>
                      <a:r>
                        <a:rPr lang="en-IN" sz="14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Veh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. Tech. 2017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Localization using multiple MAANs. Localization accuracy is better than FTANs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  <a:tr h="1028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L. A. Villas, D. L. </a:t>
                      </a:r>
                      <a:r>
                        <a:rPr lang="en-IN" sz="1400" dirty="0" err="1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Guidoni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et. al., “An energy efficient joint localization and synchronization solution for wireless sensor networks using unmanned aerial vehicle”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Wireless Networks, 2015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Localization using single MAANs. Implementation complexity</a:t>
                      </a:r>
                      <a:r>
                        <a:rPr lang="en-IN" sz="1400" baseline="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is fewer than localization using multiple MAANs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1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D. Popescu et. al., “A collaborative UAV-WSN network for monitoring large areas”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Sensors, 2018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Localization using single MAANs. 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S. Hazem, M. A. Mohammad,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C. Alessandro, “Aerial Anchors Positioning for Reliable RSS-Based Outdoor Localization in Urban Environments”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IEEE Wire Comm Let., 2018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RSSI</a:t>
                      </a:r>
                      <a:r>
                        <a:rPr lang="en-IN" sz="1400" baseline="0" dirty="0" smtClean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based localization using multiple MAAN. 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4500"/>
            <a:ext cx="9144000" cy="742950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en-I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Model For Node Localization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4955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Unknown Node Using Mobile Aerial Anchor Nodes</a:t>
            </a:r>
            <a:endParaRPr lang="en-IN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0" y="46291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</a:t>
            </a:r>
            <a:r>
              <a:rPr lang="en-IN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 modes using </a:t>
            </a:r>
            <a:r>
              <a:rPr lang="en-IN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UAVs.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t="1381" r="1936" b="2622"/>
          <a:stretch/>
        </p:blipFill>
        <p:spPr bwMode="auto">
          <a:xfrm>
            <a:off x="1219200" y="152400"/>
            <a:ext cx="6568440" cy="4457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0" y="46291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</a:t>
            </a:r>
            <a:r>
              <a:rPr lang="en-IN" sz="2000" b="1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000" b="1" baseline="30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 node using </a:t>
            </a:r>
            <a:r>
              <a:rPr lang="en-IN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AUs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194" r="2608" b="3188"/>
          <a:stretch/>
        </p:blipFill>
        <p:spPr bwMode="auto">
          <a:xfrm>
            <a:off x="1295400" y="47595"/>
            <a:ext cx="6705600" cy="4657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44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Unknown Node Using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MAAN</a:t>
            </a:r>
            <a:endParaRPr lang="en-IN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22681" cy="4743450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RSSI measurements recorded at the UN is based on the classic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normal shadow fading model (LNSM).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RSSI measured in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classical LNSM is given by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then, the distance is estimated from:</a:t>
            </a:r>
          </a:p>
          <a:p>
            <a:pPr marL="0" indent="0" algn="just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just">
              <a:buNone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4625" indent="0" algn="just">
              <a:buNone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RSS measured at reference distance </a:t>
            </a: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4625" indent="0" algn="just">
              <a:buNone/>
            </a:pP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pq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true distance between </a:t>
            </a:r>
            <a:r>
              <a:rPr lang="en-I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000" i="1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and </a:t>
            </a:r>
            <a:r>
              <a:rPr lang="en-I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</a:p>
          <a:p>
            <a:pPr marL="174625" indent="0" algn="just">
              <a:buNone/>
            </a:pP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γ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path loss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exponent </a:t>
            </a:r>
          </a:p>
          <a:p>
            <a:pPr marL="174625" indent="0" algn="just">
              <a:buNone/>
            </a:pPr>
            <a:r>
              <a:rPr lang="en-I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IN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parameter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log-normal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shadow fading effects. </a:t>
            </a:r>
            <a:endParaRPr lang="en-I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153401" y="1828801"/>
            <a:ext cx="5148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53400" y="3028951"/>
            <a:ext cx="5148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727228"/>
              </p:ext>
            </p:extLst>
          </p:nvPr>
        </p:nvGraphicFramePr>
        <p:xfrm>
          <a:off x="1757629" y="1596569"/>
          <a:ext cx="5628742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Equation" r:id="rId4" imgW="3073400" imgH="482600" progId="Equation.DSMT4">
                  <p:embed/>
                </p:oleObj>
              </mc:Choice>
              <mc:Fallback>
                <p:oleObj name="Equation" r:id="rId4" imgW="30734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629" y="1596569"/>
                        <a:ext cx="5628742" cy="895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123202"/>
              </p:ext>
            </p:extLst>
          </p:nvPr>
        </p:nvGraphicFramePr>
        <p:xfrm>
          <a:off x="3200400" y="2793088"/>
          <a:ext cx="23677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6" name="Equation" r:id="rId6" imgW="1422400" imgH="406400" progId="Equation.DSMT4">
                  <p:embed/>
                </p:oleObj>
              </mc:Choice>
              <mc:Fallback>
                <p:oleObj name="Equation" r:id="rId6" imgW="1422400" imgH="40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793088"/>
                        <a:ext cx="2367750" cy="666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8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42900"/>
            <a:ext cx="8915400" cy="4800600"/>
          </a:xfrm>
        </p:spPr>
        <p:txBody>
          <a:bodyPr>
            <a:normAutofit/>
          </a:bodyPr>
          <a:lstStyle/>
          <a:p>
            <a:pPr algn="just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all AN trajectory points to </a:t>
            </a:r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are given as:</a:t>
            </a: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eq. (4) can be written in matrix form as: </a:t>
            </a:r>
          </a:p>
          <a:p>
            <a:pPr marL="0" indent="0">
              <a:buNone/>
            </a:pP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</a:p>
          <a:p>
            <a:pPr marL="0" indent="0">
              <a:buNone/>
            </a:pP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U×L</a:t>
            </a:r>
            <a:r>
              <a:rPr lang="en-I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0" indent="0">
              <a:buNone/>
            </a:pPr>
            <a:endParaRPr lang="en-IN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where                           is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position of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TN,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2900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Multilateration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321040" y="1143000"/>
            <a:ext cx="83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8340" y="3412182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281392"/>
              </p:ext>
            </p:extLst>
          </p:nvPr>
        </p:nvGraphicFramePr>
        <p:xfrm>
          <a:off x="0" y="967085"/>
          <a:ext cx="9079688" cy="160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4" imgW="5727700" imgH="1016000" progId="Equation.DSMT4">
                  <p:embed/>
                </p:oleObj>
              </mc:Choice>
              <mc:Fallback>
                <p:oleObj name="Equation" r:id="rId4" imgW="5727700" imgH="1016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67085"/>
                        <a:ext cx="9079688" cy="1604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03991"/>
              </p:ext>
            </p:extLst>
          </p:nvPr>
        </p:nvGraphicFramePr>
        <p:xfrm>
          <a:off x="1295400" y="4419600"/>
          <a:ext cx="178310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6" imgW="1015559" imgH="253890" progId="Equation.DSMT4">
                  <p:embed/>
                </p:oleObj>
              </mc:Choice>
              <mc:Fallback>
                <p:oleObj name="Equation" r:id="rId6" imgW="1015559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419600"/>
                        <a:ext cx="1783105" cy="438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08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2900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Multilateration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6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09976"/>
              </p:ext>
            </p:extLst>
          </p:nvPr>
        </p:nvGraphicFramePr>
        <p:xfrm>
          <a:off x="210130" y="742950"/>
          <a:ext cx="3982889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Equation" r:id="rId3" imgW="2540000" imgH="939800" progId="Equation.DSMT4">
                  <p:embed/>
                </p:oleObj>
              </mc:Choice>
              <mc:Fallback>
                <p:oleObj name="Equation" r:id="rId3" imgW="2540000" imgH="939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30" y="742950"/>
                        <a:ext cx="3982889" cy="152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846172"/>
              </p:ext>
            </p:extLst>
          </p:nvPr>
        </p:nvGraphicFramePr>
        <p:xfrm>
          <a:off x="4343400" y="666750"/>
          <a:ext cx="459965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Equation" r:id="rId5" imgW="3225800" imgH="1041400" progId="Equation.DSMT4">
                  <p:embed/>
                </p:oleObj>
              </mc:Choice>
              <mc:Fallback>
                <p:oleObj name="Equation" r:id="rId5" imgW="3225800" imgH="1041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666750"/>
                        <a:ext cx="4599655" cy="160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81000" y="2895601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location of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 can be obtained from: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908689"/>
              </p:ext>
            </p:extLst>
          </p:nvPr>
        </p:nvGraphicFramePr>
        <p:xfrm>
          <a:off x="2980337" y="3714750"/>
          <a:ext cx="2360151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tion" r:id="rId7" imgW="1143000" imgH="254000" progId="Equation.DSMT4">
                  <p:embed/>
                </p:oleObj>
              </mc:Choice>
              <mc:Fallback>
                <p:oleObj name="Equation" r:id="rId7" imgW="1143000" imgH="254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337" y="3714750"/>
                        <a:ext cx="2360151" cy="51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8308340" y="3714750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04850"/>
            <a:ext cx="8382000" cy="4229100"/>
          </a:xfrm>
        </p:spPr>
        <p:txBody>
          <a:bodyPr>
            <a:noAutofit/>
          </a:bodyPr>
          <a:lstStyle/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Highly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structures, the artificial neural network (ANN) models such as multilayer perceptron (MLP) and radial basis function (RBF) are effectively used for node localization under such nonlinear systems.</a:t>
            </a: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advantage of ANN localization is that it supports mobility of </a:t>
            </a:r>
            <a:r>
              <a:rPr lang="en-I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UNs.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network is trained well using the popular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(BP) algorithm and then the trained MLP network is used for node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localization.</a:t>
            </a: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exists feed forward connection among these, where information flows only in the forward direction, from inputs to outputs.</a:t>
            </a:r>
            <a:endParaRPr lang="en-IN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</a:t>
            </a:r>
            <a:r>
              <a:rPr lang="en-I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for Node Localization</a:t>
            </a:r>
            <a:endParaRPr lang="en-IN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81150"/>
            <a:ext cx="8610600" cy="1333500"/>
          </a:xfrm>
        </p:spPr>
        <p:txBody>
          <a:bodyPr>
            <a:normAutofit fontScale="90000"/>
          </a:bodyPr>
          <a:lstStyle/>
          <a:p>
            <a:pPr lvl="2" algn="ctr" rtl="0">
              <a:spcBef>
                <a:spcPct val="0"/>
              </a:spcBef>
            </a:pPr>
            <a:r>
              <a:rPr lang="en-I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Localization Using Multilayer Perceptron (MLP)</a:t>
            </a:r>
            <a:endParaRPr lang="en-IN" sz="4400" b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4005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10: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MLP model for localizing </a:t>
            </a:r>
            <a:r>
              <a:rPr lang="en-IN" sz="2000" b="1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000" b="1" baseline="30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543" y="0"/>
            <a:ext cx="91440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Assisted Node Localization Using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2593" r="2398" b="2754"/>
          <a:stretch/>
        </p:blipFill>
        <p:spPr bwMode="auto">
          <a:xfrm>
            <a:off x="1752600" y="704851"/>
            <a:ext cx="6096000" cy="3619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419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543300"/>
          </a:xfrm>
        </p:spPr>
        <p:txBody>
          <a:bodyPr>
            <a:normAutofit/>
          </a:bodyPr>
          <a:lstStyle/>
          <a:p>
            <a:pPr marL="639762" lvl="2" indent="-457200" algn="just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096962" lvl="4" indent="-45720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1096962" lvl="4" indent="-45720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of UAV Based Localization</a:t>
            </a:r>
          </a:p>
          <a:p>
            <a:pPr marL="1096962" lvl="4" indent="-457200" algn="just"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  <a:p>
            <a:pPr marL="1096962" lvl="4" indent="-457200" algn="just"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639762" lvl="2" indent="-457200" algn="just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 For Node Localization</a:t>
            </a:r>
          </a:p>
          <a:p>
            <a:pPr marL="639762" lvl="2" indent="-457200" algn="just">
              <a:buFont typeface="+mj-lt"/>
              <a:buAutoNum type="arabicPeriod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</a:t>
            </a:r>
          </a:p>
          <a:p>
            <a:pPr marL="639762" lvl="3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610600" cy="45339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 in the hidden layer consists of a summer and a nonlinear activation and hence the output of each hidden neuron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0" algn="just">
              <a:buNone/>
            </a:pP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0" algn="just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IN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denotes connection weight between the </a:t>
            </a:r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hidden node and </a:t>
            </a:r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node. 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output neurons are modelled with a simple summers. So, the estimated </a:t>
            </a: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positions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obtained from the two output neurons are described as: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1200"/>
              </a:spcAft>
            </a:pP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 </a:t>
            </a:r>
            <a:r>
              <a:rPr lang="el-G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IN" sz="2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IN" sz="2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weights respectively from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first, second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 output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nodes to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hidden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node.</a:t>
            </a:r>
            <a:endParaRPr lang="en-IN" sz="2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061961" y="1504950"/>
            <a:ext cx="5148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Assisted Node Localization Using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Contd.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77201" y="3588663"/>
            <a:ext cx="5148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915706"/>
              </p:ext>
            </p:extLst>
          </p:nvPr>
        </p:nvGraphicFramePr>
        <p:xfrm>
          <a:off x="2667000" y="1200367"/>
          <a:ext cx="4058731" cy="914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Equation" r:id="rId3" imgW="2159000" imgH="482600" progId="Equation.DSMT4">
                  <p:embed/>
                </p:oleObj>
              </mc:Choice>
              <mc:Fallback>
                <p:oleObj name="Equation" r:id="rId3" imgW="21590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00367"/>
                        <a:ext cx="4058731" cy="914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1392"/>
              </p:ext>
            </p:extLst>
          </p:nvPr>
        </p:nvGraphicFramePr>
        <p:xfrm>
          <a:off x="1905000" y="3569613"/>
          <a:ext cx="4816476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Equation" r:id="rId5" imgW="2857320" imgH="431640" progId="Equation.DSMT4">
                  <p:embed/>
                </p:oleObj>
              </mc:Choice>
              <mc:Fallback>
                <p:oleObj name="Equation" r:id="rId5" imgW="28573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69613"/>
                        <a:ext cx="4816476" cy="754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0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76244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10: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for localizing </a:t>
            </a:r>
            <a:r>
              <a:rPr lang="en-IN" sz="2000" b="1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000" b="1" baseline="30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endParaRPr lang="en-IN" sz="2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543" y="0"/>
            <a:ext cx="91440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Assisted Node Localization Using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" t="916" r="4828" b="2901"/>
          <a:stretch/>
        </p:blipFill>
        <p:spPr bwMode="auto">
          <a:xfrm>
            <a:off x="2819400" y="628651"/>
            <a:ext cx="3276600" cy="4133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95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610600" cy="4324350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RNN model shown in this figure has an input layer of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 elements. Out of these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 elements,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contains planar distances of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 from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AUs and 3 elements contains estimated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of the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 in the previous iteration that are feedback from output layer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layer consists of three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and these neurons estimates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of the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TN. the external input vector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</a:p>
          <a:p>
            <a:pPr marL="355600" indent="0" algn="just">
              <a:buNone/>
            </a:pP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time instant delayed output vector 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with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initial state are combined to form an input vector </a:t>
            </a: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the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 of the input vector is given by: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Assisted Node Localization Using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169626"/>
              </p:ext>
            </p:extLst>
          </p:nvPr>
        </p:nvGraphicFramePr>
        <p:xfrm>
          <a:off x="7315200" y="2571750"/>
          <a:ext cx="1752600" cy="39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Equation" r:id="rId3" imgW="1345616" imgH="304668" progId="Equation.DSMT4">
                  <p:embed/>
                </p:oleObj>
              </mc:Choice>
              <mc:Fallback>
                <p:oleObj name="Equation" r:id="rId3" imgW="1345616" imgH="30466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571750"/>
                        <a:ext cx="1752600" cy="395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180057"/>
              </p:ext>
            </p:extLst>
          </p:nvPr>
        </p:nvGraphicFramePr>
        <p:xfrm>
          <a:off x="5715000" y="2952750"/>
          <a:ext cx="217090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5" name="Equation" r:id="rId5" imgW="1726451" imgH="304668" progId="Equation.DSMT4">
                  <p:embed/>
                </p:oleObj>
              </mc:Choice>
              <mc:Fallback>
                <p:oleObj name="Equation" r:id="rId5" imgW="1726451" imgH="30466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952750"/>
                        <a:ext cx="2170906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260339"/>
              </p:ext>
            </p:extLst>
          </p:nvPr>
        </p:nvGraphicFramePr>
        <p:xfrm>
          <a:off x="2933828" y="4171950"/>
          <a:ext cx="331457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6" name="Equation" r:id="rId7" imgW="1930400" imgH="482600" progId="Equation.DSMT4">
                  <p:embed/>
                </p:oleObj>
              </mc:Choice>
              <mc:Fallback>
                <p:oleObj name="Equation" r:id="rId7" imgW="19304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828" y="4171950"/>
                        <a:ext cx="3314572" cy="838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309243" y="4324350"/>
            <a:ext cx="5148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610600" cy="4324350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output neuron consists of a summer and a non–linear activation. Hence, the estimated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coordinate of </a:t>
            </a:r>
            <a:r>
              <a:rPr lang="en-IN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 are obtained from the three output neurons as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are the connection weights between first, second and third output nodes and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element.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</a:t>
            </a:r>
            <a:r>
              <a:rPr lang="en-I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(.) is the same sigmoid activation function that we used for MLP. </a:t>
            </a:r>
          </a:p>
          <a:p>
            <a:pPr algn="just"/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3335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Assisted Node Localization Using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Contd.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041157"/>
              </p:ext>
            </p:extLst>
          </p:nvPr>
        </p:nvGraphicFramePr>
        <p:xfrm>
          <a:off x="838200" y="1981200"/>
          <a:ext cx="1951666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Equation" r:id="rId3" imgW="1117600" imgH="457200" progId="Equation.DSMT4">
                  <p:embed/>
                </p:oleObj>
              </mc:Choice>
              <mc:Fallback>
                <p:oleObj name="Equation" r:id="rId3" imgW="11176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81200"/>
                        <a:ext cx="1951666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372148"/>
              </p:ext>
            </p:extLst>
          </p:nvPr>
        </p:nvGraphicFramePr>
        <p:xfrm>
          <a:off x="3886200" y="2038350"/>
          <a:ext cx="1979154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Equation" r:id="rId5" imgW="1143000" imgH="457200" progId="Equation.DSMT4">
                  <p:embed/>
                </p:oleObj>
              </mc:Choice>
              <mc:Fallback>
                <p:oleObj name="Equation" r:id="rId5" imgW="11430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038350"/>
                        <a:ext cx="1979154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335791"/>
              </p:ext>
            </p:extLst>
          </p:nvPr>
        </p:nvGraphicFramePr>
        <p:xfrm>
          <a:off x="6705600" y="2038350"/>
          <a:ext cx="198580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Equation" r:id="rId7" imgW="1117600" imgH="457200" progId="Equation.DSMT4">
                  <p:embed/>
                </p:oleObj>
              </mc:Choice>
              <mc:Fallback>
                <p:oleObj name="Equation" r:id="rId7" imgW="11176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038350"/>
                        <a:ext cx="1985802" cy="838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1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Analysis</a:t>
            </a:r>
            <a:endParaRPr lang="en-IN" sz="4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-19050"/>
            <a:ext cx="3718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1: Simulation Parameters </a:t>
            </a:r>
            <a:endParaRPr lang="en-IN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98239"/>
              </p:ext>
            </p:extLst>
          </p:nvPr>
        </p:nvGraphicFramePr>
        <p:xfrm>
          <a:off x="381000" y="438150"/>
          <a:ext cx="8382000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35635"/>
                <a:gridCol w="2846365"/>
              </a:tblGrid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 field dimension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(100×100×35) meters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AUs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TNs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 of the UAV (</a:t>
                      </a:r>
                      <a:r>
                        <a:rPr lang="en-IN" sz="2000" b="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IN" sz="2000" b="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meters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 of the TNs (</a:t>
                      </a:r>
                      <a:r>
                        <a:rPr lang="en-IN" sz="2000" b="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IN" sz="2000" b="0" i="1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(0-35) meters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Path-loss constant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3.1058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deviation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2.8189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distance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IN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meter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Transmitted power at reference distance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IN" sz="2000" b="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-27.143 dB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output nodes of MLP and RNN 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input nodes of MLP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input nodes of RNN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+3)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10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hidden neurons of the MLP (</a:t>
                      </a:r>
                      <a:r>
                        <a:rPr lang="en-IN" sz="2000" b="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IN" sz="2000" b="0" i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865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 of MLP and RNN</a:t>
                      </a:r>
                      <a:endParaRPr lang="en-IN" sz="2000" b="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7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4622"/>
          <a:stretch/>
        </p:blipFill>
        <p:spPr bwMode="auto">
          <a:xfrm>
            <a:off x="1752600" y="254000"/>
            <a:ext cx="5181600" cy="4191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28713" y="4705350"/>
            <a:ext cx="4618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Figure 5: Localization of</a:t>
            </a:r>
            <a:r>
              <a:rPr lang="en-IN" b="1" i="1" dirty="0"/>
              <a:t> </a:t>
            </a:r>
            <a:r>
              <a:rPr lang="en-IN" b="1" i="1" dirty="0" err="1"/>
              <a:t>q</a:t>
            </a:r>
            <a:r>
              <a:rPr lang="en-IN" b="1" baseline="30000" dirty="0" err="1"/>
              <a:t>th</a:t>
            </a:r>
            <a:r>
              <a:rPr lang="en-IN" b="1" dirty="0"/>
              <a:t> TN using four </a:t>
            </a:r>
            <a:r>
              <a:rPr lang="en-IN" b="1" dirty="0" err="1"/>
              <a:t>AUs.</a:t>
            </a:r>
            <a:r>
              <a:rPr lang="en-IN" b="1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50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2404"/>
          <a:stretch/>
        </p:blipFill>
        <p:spPr bwMode="auto">
          <a:xfrm>
            <a:off x="152400" y="666750"/>
            <a:ext cx="4038600" cy="3429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5287"/>
          <a:stretch/>
        </p:blipFill>
        <p:spPr bwMode="auto">
          <a:xfrm>
            <a:off x="4495800" y="666750"/>
            <a:ext cx="4343400" cy="335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86162" y="4427498"/>
            <a:ext cx="567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                                                                  (b)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3513"/>
          <a:stretch/>
        </p:blipFill>
        <p:spPr bwMode="auto">
          <a:xfrm>
            <a:off x="478457" y="407035"/>
            <a:ext cx="4343400" cy="3453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98700" y="395501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557" y="4343400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RSS based localization of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TNs with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AUs (a)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 (b)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 (c)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12390"/>
              </p:ext>
            </p:extLst>
          </p:nvPr>
        </p:nvGraphicFramePr>
        <p:xfrm>
          <a:off x="5791200" y="1733550"/>
          <a:ext cx="3054985" cy="1828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013"/>
                <a:gridCol w="2161972"/>
              </a:tblGrid>
              <a:tr h="457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2000" i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AvgLE (in meters)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7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4.1273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7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3.2424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57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2.8573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638800" y="1011019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ALE of RSS algorithm with increased number of AUs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3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2404"/>
          <a:stretch/>
        </p:blipFill>
        <p:spPr bwMode="auto">
          <a:xfrm>
            <a:off x="76200" y="361950"/>
            <a:ext cx="4572000" cy="3733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2404"/>
          <a:stretch/>
        </p:blipFill>
        <p:spPr bwMode="auto">
          <a:xfrm>
            <a:off x="4724400" y="438150"/>
            <a:ext cx="4419600" cy="3660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86162" y="4427498"/>
            <a:ext cx="567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                                                                  (b)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4500"/>
            <a:ext cx="9144000" cy="74295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8872" r="6769" b="4622"/>
          <a:stretch/>
        </p:blipFill>
        <p:spPr bwMode="auto">
          <a:xfrm>
            <a:off x="381000" y="133350"/>
            <a:ext cx="4724400" cy="3733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4363819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Localization of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TNs with four AUs using (a) RSS (b) MLP (c) RNN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8700" y="395501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56046"/>
              </p:ext>
            </p:extLst>
          </p:nvPr>
        </p:nvGraphicFramePr>
        <p:xfrm>
          <a:off x="5486400" y="1657350"/>
          <a:ext cx="3352800" cy="22976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/>
                <a:gridCol w="1981200"/>
              </a:tblGrid>
              <a:tr h="955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AvgLE</a:t>
                      </a: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meters)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7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4.1273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7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1.1035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7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RNN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0.8462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486400" y="934819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ALE of RSS algorithm with increased number of AUs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6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5634" r="9318" b="1200"/>
          <a:stretch/>
        </p:blipFill>
        <p:spPr bwMode="auto">
          <a:xfrm>
            <a:off x="76200" y="514350"/>
            <a:ext cx="3048000" cy="2590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5545" r="8954" b="1293"/>
          <a:stretch/>
        </p:blipFill>
        <p:spPr bwMode="auto">
          <a:xfrm>
            <a:off x="3200400" y="532130"/>
            <a:ext cx="2895600" cy="25730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5545" r="8954" b="1293"/>
          <a:stretch/>
        </p:blipFill>
        <p:spPr bwMode="auto">
          <a:xfrm>
            <a:off x="6172200" y="523240"/>
            <a:ext cx="2971800" cy="25819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09544" y="3257550"/>
            <a:ext cx="6622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                               (b)                                                 (c)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401955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Localization error computed for each TN while using: (a) RSS (b) MLP (c) RNN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5715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14350"/>
            <a:ext cx="8686800" cy="4286250"/>
          </a:xfrm>
        </p:spPr>
        <p:txBody>
          <a:bodyPr>
            <a:no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explored the concept of UAV-assisted node localization using neural networks in wireless sensor networks (WSNs).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UAVs and NN techniques offers a promising approach to address the challenges of accurate and efficient node localization.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UAV-assisted node localization has several advantages for WSNs. It eliminates the need for manual calibration and configuration of sensor nodes, simplifying the deployment process.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technique in WSNs such as RSS often require manual configuration and suffer from limitations in accuracy, scalability, and efficiency.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utilization of NNs, particularly MLP and RNN, allows for capturing complex spatial relationships and patterns, leading to improved localization accuracy.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RNN technique even performs better than MLP because RNN has a recurrent connection that allows it to maintain an internal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memory. 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00050"/>
            <a:ext cx="8915400" cy="4343400"/>
          </a:xfrm>
        </p:spPr>
        <p:txBody>
          <a:bodyPr>
            <a:noAutofit/>
          </a:bodyPr>
          <a:lstStyle/>
          <a:p>
            <a:pPr marL="342900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K.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Sohraby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Minoli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Znati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“Wireless Sensor Networks: Technology, Protocols, and Applications”, John Wiley &amp; Sons Ltd, West Sussex, England, 1</a:t>
            </a:r>
            <a:r>
              <a:rPr lang="en-IN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edition, 2007. </a:t>
            </a:r>
          </a:p>
          <a:p>
            <a:pPr marL="342900" lvl="0" indent="-342900" algn="just" eaLnBrk="0" fontAlgn="base" hangingPunct="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Maddumabandara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Leung and M. Liu, “Experimental evaluation of indoor localization using wireless sensor networks”,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Sens. J.,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15, pp. 5228–5237, 2015.</a:t>
            </a:r>
          </a:p>
          <a:p>
            <a:pPr marL="342900" lvl="0" indent="-342900" algn="just" eaLnBrk="0" fontAlgn="base" hangingPunct="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Khuwaja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Chen, N Zhao N,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Alouini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and P. Dobbins, “A Survey of Channel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UAV Communications”,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Comm. Sur.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20, pp. 2804–2821, 2018.</a:t>
            </a:r>
          </a:p>
          <a:p>
            <a:pPr marL="342900" lvl="0" indent="-342900" algn="just" eaLnBrk="0" fontAlgn="base" hangingPunct="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Morbidi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L.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Mariottini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“Active target tracking and cooperative localization for teams of aerial vehicles”,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 Sys. Tech.,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21, pp. 1694–1707, 2013.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Subong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Bhoram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Jihoon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“Vision-based real-time target localization for single-antenna GPS-guided UAV”,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Aero.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Elect. Sys.,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44, pp. 1391–1401, 2008.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ts val="0"/>
              </a:spcBef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Han, J. Jiang, C. Zhang, T. Q. Duong,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Guizani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K.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Karagiannidis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Survey on Mobile Anchor Node Assisted Localization in Wireless Sensor Networks”,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Comm. Sur.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18, pp. 2220–2243, 2016.</a:t>
            </a:r>
          </a:p>
          <a:p>
            <a:pPr marL="514350" lvl="0" indent="-328613" algn="just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3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85750"/>
            <a:ext cx="8915400" cy="4343400"/>
          </a:xfrm>
        </p:spPr>
        <p:txBody>
          <a:bodyPr>
            <a:noAutofit/>
          </a:bodyPr>
          <a:lstStyle/>
          <a:p>
            <a:pPr marL="457200" lvl="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K. V. Price, “Differential evolution-A simple and efficient heuristic for global optimization over continuous spaces”,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Glob. Opt.,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11, pp. 341–359, 1997.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eaLnBrk="0" fontAlgn="base" hangingPunct="0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Harikrishnan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J. S. Kumar and P. S.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Ponmalar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 Comparative Analysis of Intelligent Algorithms for Localization in Wireless Sensor Networks”,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Wire. Per. Comm.,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87, pp. 1057–1069, 2016.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Yun, J. Lee, W. Chung, E. Kim and S. Kim, “A soft computing approach to localization in wireless sensor networks”,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Exp. Sys. with Appl.,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36, pp. 7552–7561, 2009.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Brest, S. Greiner, B.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Boskovic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Mernik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“Self-Adapting Control Parameters in Differential Evolution: A Comparative Study on Numerical Benchmark Problems”,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Comp.,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10, pp. 646–657, 2006.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Karaboga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Basturk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“powerful and efficient algorithm for numerical function optimization: Artificial bee colony (ABC) algorithm”,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Glob. Opt.,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39, pp. 459–471, 2007.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Kumar, R. Sharma and E. R. Vans, “Localization for Wireless Sensor Networks: A Neural Network Approach”,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Int. J.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Comp. Net.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8, pp. 61–71, 2016.</a:t>
            </a:r>
          </a:p>
          <a:p>
            <a:pPr marL="457200" indent="-457200" algn="just">
              <a:spcBef>
                <a:spcPts val="0"/>
              </a:spcBef>
              <a:buFont typeface="+mj-lt"/>
              <a:buAutoNum type="arabicPeriod" startAt="7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B. Huang, Q. Y. Zhu and C. K Siew, “Extreme learning machine: Theory and applications”,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70, pp. 489 – 501, 2006.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6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150"/>
            <a:ext cx="8763000" cy="4857750"/>
          </a:xfrm>
        </p:spPr>
        <p:txBody>
          <a:bodyPr>
            <a:noAutofit/>
          </a:bodyPr>
          <a:lstStyle/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Djuknic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E. Richton, “Geolocation and Assisted GPS”,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Comp. Mag.,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34, pp. 123-125, 2001. 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X., “Collaborative Localization with Received-Signal Strength in wireless sensor networks”,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Tech.,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56, pp. 3807–3817, 2007.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Yang and K. C.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Approximately Efficient TDOA Localization Algorithm in Closed Form for Locating Multiple Disjoint Sources with Erroneous Sensor Positions”,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Sig. Proc.,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57, pp. 4598–4615, 2009.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Enyang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Ding, and S.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Dasgupta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“Source Localization in Wireless Sensor Networks from Signal Time-of-Arrival Measurements”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Sig. Proc.,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59, pp. 2887–2897, 2011.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Zhang, Q. Yin, H. Chen, F. Gao, and Ansari, “Distributed Angle Estimation for Localization in Wireless Sensor Networks”,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Trans.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Wire. Comm.,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12, pp. 527 – 537, 2013. </a:t>
            </a:r>
          </a:p>
          <a:p>
            <a:pPr marL="457200" lvl="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Bulusu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Heidemann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Estrin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“GPS-less Low-Cost Outdoor Localization for Very Small Devices”, IEEE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Per. Comm.,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7, pp. 28–34, 2000.</a:t>
            </a:r>
          </a:p>
          <a:p>
            <a:pPr marL="457200" indent="-457200" algn="just">
              <a:spcBef>
                <a:spcPts val="0"/>
              </a:spcBef>
              <a:buFont typeface="+mj-lt"/>
              <a:buAutoNum type="arabicPeriod" startAt="14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Bachrach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Nagpal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H.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Shrobe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“Experimental Results for and Theoretical Analysis of a Self-Organizing a Global Coordinate System from Ad Hoc Sensor Networks”,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Telecomm. Sys.,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26, pp. 213 – 233, 2004.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057400"/>
            <a:ext cx="3810000" cy="857250"/>
          </a:xfrm>
        </p:spPr>
        <p:txBody>
          <a:bodyPr>
            <a:normAutofit fontScale="90000"/>
          </a:bodyPr>
          <a:lstStyle/>
          <a:p>
            <a:r>
              <a:rPr lang="en-IN" sz="6600" b="1" dirty="0">
                <a:solidFill>
                  <a:srgbClr val="00B050"/>
                </a:solidFill>
                <a:latin typeface="Blackadder ITC" panose="04020505051007020D02" pitchFamily="82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61950"/>
            <a:ext cx="8610600" cy="4000500"/>
          </a:xfrm>
        </p:spPr>
        <p:txBody>
          <a:bodyPr>
            <a:normAutofit/>
          </a:bodyPr>
          <a:lstStyle/>
          <a:p>
            <a:pPr marL="361950" indent="-361950"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last 17 years, India has faced more than 300 natural disasters which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76,031 deaths in this millennium, according to the 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International Disaster Database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(IDD).</a:t>
            </a:r>
          </a:p>
          <a:p>
            <a:pPr marL="361950" indent="-361950"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damage sustained by India in the last 17 years due to these disasters amounts to USD 63.6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billion,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database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1950" indent="-361950"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damage is mainly due to lack of proper surveillance.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800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Disasters in different forms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8144" r="4255" b="7043"/>
          <a:stretch/>
        </p:blipFill>
        <p:spPr bwMode="auto">
          <a:xfrm>
            <a:off x="2133600" y="2457450"/>
            <a:ext cx="5029200" cy="2400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71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5538" name="Picture 2" descr="C:\Users\admin\Downloads\2-Figure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514350"/>
            <a:ext cx="5572125" cy="43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Contd.</a:t>
            </a:r>
            <a:endParaRPr lang="en-IN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00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IN" sz="20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Applications of UAVs</a:t>
            </a:r>
            <a:endParaRPr lang="en-IN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2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of UAV Based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950"/>
            <a:ext cx="8229600" cy="4229100"/>
          </a:xfrm>
        </p:spPr>
        <p:txBody>
          <a:bodyPr>
            <a:noAutofit/>
          </a:bodyPr>
          <a:lstStyle/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global positioning system (GPS) is a popular scheme that is used for outdoor localization, but it has several limitations.</a:t>
            </a:r>
          </a:p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Alternatively, few nodes can be selected as anchor nodes (ANs) and with the aid of these ANs, remaining nodes can determine their locations through localization process. </a:t>
            </a:r>
          </a:p>
          <a:p>
            <a:pPr marL="365125" indent="-365125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localization with fixed terrestrial anchor nodes (FTANs) may fail when battles and disasters occur, where UAV assisted localization still works. </a:t>
            </a:r>
          </a:p>
          <a:p>
            <a:pPr marL="365125" indent="-365125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cost is much less as the only single UAV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 a GPS device.</a:t>
            </a:r>
          </a:p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using mobile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aerial anchor (MAAN) deployed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UAVs provides high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3943350"/>
          </a:xfrm>
        </p:spPr>
        <p:txBody>
          <a:bodyPr>
            <a:normAutofit/>
          </a:bodyPr>
          <a:lstStyle/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investigate efficient optimization techniques for optimizing least square localization problem.</a:t>
            </a:r>
          </a:p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accurate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localization algorithms even in highly nonlinear channel model. </a:t>
            </a:r>
          </a:p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to design localization techniques adaptable to mobile unknown nodes (UNs). </a:t>
            </a:r>
          </a:p>
          <a:p>
            <a:pPr marL="361950" indent="-361950" algn="just">
              <a:spcAft>
                <a:spcPts val="1200"/>
              </a:spcAft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to achieve localization accuracy about (50–80) % better than the classical localization techniques.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14300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00050"/>
            <a:ext cx="9144000" cy="495300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Localization Techniques</a:t>
            </a:r>
            <a:endParaRPr lang="en-IN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432" y="3867150"/>
            <a:ext cx="37071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entury" panose="02040604050505020304" pitchFamily="18" charset="0"/>
              </a:rPr>
              <a:t>GPS: Global Positional System</a:t>
            </a:r>
          </a:p>
          <a:p>
            <a:r>
              <a:rPr lang="en-IN" dirty="0">
                <a:latin typeface="Century" panose="02040604050505020304" pitchFamily="18" charset="0"/>
              </a:rPr>
              <a:t>RSS: Received Signal Strength </a:t>
            </a:r>
          </a:p>
          <a:p>
            <a:r>
              <a:rPr lang="en-IN" dirty="0" err="1">
                <a:latin typeface="Century" panose="02040604050505020304" pitchFamily="18" charset="0"/>
              </a:rPr>
              <a:t>TDoA</a:t>
            </a:r>
            <a:r>
              <a:rPr lang="en-IN" dirty="0">
                <a:latin typeface="Century" panose="02040604050505020304" pitchFamily="18" charset="0"/>
              </a:rPr>
              <a:t>: Time Difference of Arrival</a:t>
            </a:r>
          </a:p>
          <a:p>
            <a:r>
              <a:rPr lang="en-IN" dirty="0" err="1">
                <a:latin typeface="Century" panose="02040604050505020304" pitchFamily="18" charset="0"/>
              </a:rPr>
              <a:t>ToA</a:t>
            </a:r>
            <a:r>
              <a:rPr lang="en-IN" dirty="0">
                <a:latin typeface="Century" panose="02040604050505020304" pitchFamily="18" charset="0"/>
              </a:rPr>
              <a:t>: Time of Arrival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3886021"/>
            <a:ext cx="472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>
                <a:latin typeface="Century" panose="02040604050505020304" pitchFamily="18" charset="0"/>
              </a:rPr>
              <a:t>AoA</a:t>
            </a:r>
            <a:r>
              <a:rPr lang="en-IN" dirty="0">
                <a:latin typeface="Century" panose="02040604050505020304" pitchFamily="18" charset="0"/>
              </a:rPr>
              <a:t>: Angle of Arrival</a:t>
            </a:r>
          </a:p>
          <a:p>
            <a:r>
              <a:rPr lang="en-IN" dirty="0">
                <a:latin typeface="Century" panose="02040604050505020304" pitchFamily="18" charset="0"/>
              </a:rPr>
              <a:t>OTs: Optimization Techniques</a:t>
            </a:r>
          </a:p>
          <a:p>
            <a:r>
              <a:rPr lang="en-IN" dirty="0">
                <a:latin typeface="Century" panose="02040604050505020304" pitchFamily="18" charset="0"/>
              </a:rPr>
              <a:t>ANN: Artificial Neural Networks</a:t>
            </a:r>
          </a:p>
          <a:p>
            <a:r>
              <a:rPr lang="en-IN" dirty="0">
                <a:latin typeface="Century" panose="02040604050505020304" pitchFamily="18" charset="0"/>
              </a:rPr>
              <a:t>APIT: Approximate Point in Triangulation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 b="855"/>
          <a:stretch/>
        </p:blipFill>
        <p:spPr bwMode="auto">
          <a:xfrm>
            <a:off x="838200" y="820420"/>
            <a:ext cx="7620000" cy="3046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7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55502"/>
              </p:ext>
            </p:extLst>
          </p:nvPr>
        </p:nvGraphicFramePr>
        <p:xfrm>
          <a:off x="228600" y="571500"/>
          <a:ext cx="8610600" cy="4438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/>
                <a:gridCol w="2159000"/>
                <a:gridCol w="2870200"/>
              </a:tblGrid>
              <a:tr h="2781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Article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and Year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72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M. </a:t>
                      </a:r>
                      <a:r>
                        <a:rPr lang="en-IN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Djuknic</a:t>
                      </a: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R. E. Richton, “Geolocation and Assisted GPS”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Computer Magazine, 2001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GPS based Localization using FTANs. Limited for indoor environment only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 X, “Collaborative Localization with Received-Signal Strength in wireless sensor networks”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Trans. on Vehicular Tech., 2007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RSSI based localization using FTANs. Limited by poor accuracy and high hardware complexity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Gui et. al., “Reference Anchor Selection and Global Optimized Solution for DV-Hop Localization in Wireless Sensor Networks ”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Personal Communications, 2017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 free localization using FTANs. Limited by very poor localization accuracy.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344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R. Kulkarni, V. Desai and R. V. Kulkarni, “A comparative investigation of deterministic and metaheuristic algorithms for node localization in wireless sensor networks”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Networks 2019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Localization techniques using various OTs with FTANs. Provides trade-off between range free and range based localization techniques. 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72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Zhao, X. Wen, D. Li, “Amorphous localization algorithm based on BP artificial neural network”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Inter. Journal of Dist. Sensor Net., 2015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better localization accuracy in FTAN based localization techniques.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8369</TotalTime>
  <Words>2869</Words>
  <Application>Microsoft Office PowerPoint</Application>
  <PresentationFormat>On-screen Show (16:9)</PresentationFormat>
  <Paragraphs>305</Paragraphs>
  <Slides>36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MathType 6.0 Equation</vt:lpstr>
      <vt:lpstr> Machine Learning Approach for Precise Localization of Wireless Nodes in Unmanned Aerial Vehicle Assisted Wireless Networks</vt:lpstr>
      <vt:lpstr>Flow of Presentation</vt:lpstr>
      <vt:lpstr>Introduction</vt:lpstr>
      <vt:lpstr>PowerPoint Presentation</vt:lpstr>
      <vt:lpstr>PowerPoint Presentation</vt:lpstr>
      <vt:lpstr>Need of UAV Based Localization</vt:lpstr>
      <vt:lpstr>PowerPoint Presentation</vt:lpstr>
      <vt:lpstr>Classification of Localization Techniques</vt:lpstr>
      <vt:lpstr>Literature Review</vt:lpstr>
      <vt:lpstr>Literature Review Contd.</vt:lpstr>
      <vt:lpstr>System Model For Node Localization </vt:lpstr>
      <vt:lpstr>PowerPoint Presentation</vt:lpstr>
      <vt:lpstr>PowerPoint Presentation</vt:lpstr>
      <vt:lpstr>Localization of Unknown Node Using MAAN</vt:lpstr>
      <vt:lpstr>Multilateration</vt:lpstr>
      <vt:lpstr>Multilateration</vt:lpstr>
      <vt:lpstr>PowerPoint Presentation</vt:lpstr>
      <vt:lpstr>Node Localization Using Multilayer Perceptron (MLP)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References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549</cp:revision>
  <cp:lastPrinted>2019-01-06T14:53:26Z</cp:lastPrinted>
  <dcterms:created xsi:type="dcterms:W3CDTF">2006-08-16T00:00:00Z</dcterms:created>
  <dcterms:modified xsi:type="dcterms:W3CDTF">2023-06-10T10:38:13Z</dcterms:modified>
</cp:coreProperties>
</file>